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71" r:id="rId4"/>
    <p:sldId id="272" r:id="rId5"/>
    <p:sldId id="259" r:id="rId6"/>
    <p:sldId id="258" r:id="rId7"/>
    <p:sldId id="260" r:id="rId8"/>
    <p:sldId id="262" r:id="rId9"/>
    <p:sldId id="27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48347F-8E2E-4188-BB38-8E42AC57F2DD}">
          <p14:sldIdLst>
            <p14:sldId id="261"/>
            <p14:sldId id="269"/>
            <p14:sldId id="271"/>
            <p14:sldId id="272"/>
            <p14:sldId id="259"/>
            <p14:sldId id="258"/>
            <p14:sldId id="260"/>
            <p14:sldId id="262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AD726A-ED6F-4804-B88C-2C243C5C13B9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7448D1-AAFE-4B68-A2BC-391B5C1CD8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697" y="80972"/>
            <a:ext cx="6624736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Военно- полевая </a:t>
            </a:r>
            <a:r>
              <a:rPr lang="ru-RU" dirty="0" smtClean="0"/>
              <a:t>к</a:t>
            </a:r>
            <a:r>
              <a:rPr lang="ru-RU" dirty="0" smtClean="0"/>
              <a:t>ухня в годы ВОВ </a:t>
            </a:r>
            <a:endParaRPr lang="ru-RU" dirty="0"/>
          </a:p>
        </p:txBody>
      </p:sp>
      <p:pic>
        <p:nvPicPr>
          <p:cNvPr id="1026" name="Picture 2" descr="C:\Users\VANO!)\Desktop\9666e4845e1440a75f8dc2fc3f5068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204705" cy="3472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2909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Рецепт одного блюда: «Макароны «</a:t>
            </a:r>
            <a:r>
              <a:rPr lang="ru-RU" dirty="0" err="1" smtClean="0"/>
              <a:t>Балтийсие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589240"/>
            <a:ext cx="2766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Выполнил:</a:t>
            </a:r>
          </a:p>
          <a:p>
            <a:r>
              <a:rPr lang="ru-RU" sz="1400" dirty="0" smtClean="0"/>
              <a:t>студент группы 21/22  </a:t>
            </a:r>
          </a:p>
          <a:p>
            <a:r>
              <a:rPr lang="ru-RU" sz="1400" dirty="0" smtClean="0"/>
              <a:t>«Мастер по ремонту и облуживанию автомобилей»</a:t>
            </a:r>
          </a:p>
          <a:p>
            <a:r>
              <a:rPr lang="ru-RU" sz="1400" b="1" dirty="0" smtClean="0"/>
              <a:t>Калинкин Иван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3628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784976" cy="4525963"/>
          </a:xfrm>
        </p:spPr>
        <p:txBody>
          <a:bodyPr/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dirty="0">
                <a:latin typeface="Arial Narrow" panose="020B0606020202030204" pitchFamily="34" charset="0"/>
              </a:rPr>
              <a:t>В 1943 году были учреждены нагрудные знаки для поощрения воинов тыла, в том числе и знаки «Отличный повар» с изображением походной кухни </a:t>
            </a:r>
            <a:r>
              <a:rPr lang="ru-RU" dirty="0" err="1">
                <a:latin typeface="Arial Narrow" panose="020B0606020202030204" pitchFamily="34" charset="0"/>
              </a:rPr>
              <a:t>Турчановича</a:t>
            </a:r>
            <a:r>
              <a:rPr lang="ru-RU" dirty="0">
                <a:latin typeface="Arial Narrow" panose="020B0606020202030204" pitchFamily="34" charset="0"/>
              </a:rPr>
              <a:t> и «Отличный пекарь» с изображением хлебопекарной печи и колосьев пшеницы.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effectLst/>
              </a:rPr>
              <a:t>        «</a:t>
            </a:r>
            <a:r>
              <a:rPr lang="ru-RU" b="0" dirty="0">
                <a:effectLst/>
              </a:rPr>
              <a:t>Отличный повар»</a:t>
            </a:r>
            <a:endParaRPr lang="ru-RU" dirty="0"/>
          </a:p>
        </p:txBody>
      </p:sp>
      <p:pic>
        <p:nvPicPr>
          <p:cNvPr id="5122" name="Picture 2" descr="C:\Users\VANO!)\Desktop\1574416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56" y="4005064"/>
            <a:ext cx="50897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8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4544" y="1916832"/>
            <a:ext cx="4756544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Arial Narrow" panose="020B0606020202030204" pitchFamily="34" charset="0"/>
              </a:rPr>
              <a:t>Первая полевая кухня была на лошадиной тяге и представляла собой металлическую дровяную печь с высокой трубой и котлы. Каждый котел имел самостоятельную топку, один был предназначен для первых блюд (190 л), второй — для вторых (130 л). Позже в полевой кухне появился даже бак с краном, в котором варили кофе (молотый или суррогатный) и духовки для жарки пирогов.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</a:t>
            </a:r>
            <a:r>
              <a:rPr lang="ru-RU" dirty="0" smtClean="0"/>
              <a:t>История </a:t>
            </a:r>
            <a:br>
              <a:rPr lang="ru-RU" dirty="0" smtClean="0"/>
            </a:br>
            <a:r>
              <a:rPr lang="ru-RU" dirty="0" smtClean="0"/>
              <a:t>военно- полевой кухни </a:t>
            </a:r>
            <a:endParaRPr lang="ru-RU" dirty="0"/>
          </a:p>
        </p:txBody>
      </p:sp>
      <p:pic>
        <p:nvPicPr>
          <p:cNvPr id="6146" name="Picture 2" descr="C:\Users\VANO!)\Desktop\4071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77" y="1628800"/>
            <a:ext cx="4255139" cy="4888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513684"/>
            <a:ext cx="4752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effectLst/>
              </a:rPr>
              <a:t>Антон Фёдорович </a:t>
            </a:r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b="0" dirty="0" err="1" smtClean="0">
                <a:effectLst/>
              </a:rPr>
              <a:t>Турчанович</a:t>
            </a:r>
            <a:endParaRPr lang="ru-RU" dirty="0"/>
          </a:p>
        </p:txBody>
      </p:sp>
      <p:pic>
        <p:nvPicPr>
          <p:cNvPr id="4098" name="Picture 2" descr="C:\Users\VANO!)\Desktop\Турчанович_Антон_Федорович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4556" r="8333" b="16899"/>
          <a:stretch/>
        </p:blipFill>
        <p:spPr bwMode="auto">
          <a:xfrm>
            <a:off x="107504" y="79537"/>
            <a:ext cx="5328592" cy="5005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3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sz="3000" b="1" dirty="0">
                <a:latin typeface="Arial Narrow" panose="020B0606020202030204" pitchFamily="34" charset="0"/>
              </a:rPr>
              <a:t>Антон Фёдорович </a:t>
            </a:r>
            <a:r>
              <a:rPr lang="ru-RU" sz="3000" b="1" dirty="0" err="1">
                <a:latin typeface="Arial Narrow" panose="020B0606020202030204" pitchFamily="34" charset="0"/>
              </a:rPr>
              <a:t>Турчанович</a:t>
            </a:r>
            <a:r>
              <a:rPr lang="ru-RU" sz="3000" b="1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(1854—1943г, Брацлав, </a:t>
            </a:r>
            <a:r>
              <a:rPr lang="ru-RU" dirty="0" err="1">
                <a:latin typeface="Arial Narrow" panose="020B0606020202030204" pitchFamily="34" charset="0"/>
              </a:rPr>
              <a:t>Немировский</a:t>
            </a:r>
            <a:r>
              <a:rPr lang="ru-RU" dirty="0">
                <a:latin typeface="Arial Narrow" panose="020B0606020202030204" pitchFamily="34" charset="0"/>
              </a:rPr>
              <a:t> район Винницкой области) — офицер русской армии, изобретатель первой русской полевой кухни на колёсах. Выходец из обедневших дворян. Военную службу начал рядовым в 1875 году. Участвовал в русско-турецкой войне. В 1878 году за мужество, проявленное под Плевной, был награждён Георгиевским крестом и произведён в унтер-офицеры, а затем в прапорщики. После окончания военного училища стал подпоручиком. В момент, когда им окончательно овладела идея армейской кухни на колёсах, он служил в чине подполковника в местечке </a:t>
            </a:r>
            <a:r>
              <a:rPr lang="ru-RU" dirty="0" err="1">
                <a:latin typeface="Arial Narrow" panose="020B0606020202030204" pitchFamily="34" charset="0"/>
              </a:rPr>
              <a:t>Тульчин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93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188641"/>
            <a:ext cx="9118848" cy="2376264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ru-RU" dirty="0">
                <a:latin typeface="Arial Narrow" panose="020B0606020202030204" pitchFamily="34" charset="0"/>
              </a:rPr>
              <a:t>Первые военные повара появились у запорожских казаков, где в каждом курене на 150 казаков был один повар и несколько поварят. Готовили они в медных котлах, ударом по которому повар извещал о готовности еды.</a:t>
            </a:r>
          </a:p>
        </p:txBody>
      </p:sp>
      <p:pic>
        <p:nvPicPr>
          <p:cNvPr id="2050" name="Picture 2" descr="C:\Users\VANO!)\Desktop\DSC07096-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94" y="2564906"/>
            <a:ext cx="6141391" cy="4094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96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3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>
                <a:latin typeface="Arial Narrow" panose="020B0606020202030204" pitchFamily="34" charset="0"/>
              </a:rPr>
              <a:t>18 февраля 1705 г., государь-реформатор впервые определил и точную норму «Хлебного жалованья" своих солдат.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  </a:t>
            </a:r>
          </a:p>
          <a:p>
            <a:pPr marL="109728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 Нижним </a:t>
            </a:r>
            <a:r>
              <a:rPr lang="ru-RU" dirty="0">
                <a:latin typeface="Arial Narrow" panose="020B0606020202030204" pitchFamily="34" charset="0"/>
              </a:rPr>
              <a:t>чинам было положено в месяц на человека: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- муки </a:t>
            </a:r>
            <a:r>
              <a:rPr lang="ru-RU" dirty="0">
                <a:latin typeface="Arial Narrow" panose="020B0606020202030204" pitchFamily="34" charset="0"/>
              </a:rPr>
              <a:t>- 30 кг (или хлеба печеного 37 кг, или сухарей 22,7 кг);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- крупы </a:t>
            </a:r>
            <a:r>
              <a:rPr lang="ru-RU" dirty="0">
                <a:latin typeface="Arial Narrow" panose="020B0606020202030204" pitchFamily="34" charset="0"/>
              </a:rPr>
              <a:t>гречневой или овсяной - 3,1 кг;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- приварочного </a:t>
            </a:r>
            <a:r>
              <a:rPr lang="ru-RU" dirty="0">
                <a:latin typeface="Arial Narrow" panose="020B0606020202030204" pitchFamily="34" charset="0"/>
              </a:rPr>
              <a:t>денежного довольствия - 1 руб. 47 коп.; 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ru-RU" dirty="0" smtClean="0">
                <a:latin typeface="Arial Narrow" panose="020B0606020202030204" pitchFamily="34" charset="0"/>
              </a:rPr>
              <a:t>- для </a:t>
            </a:r>
            <a:r>
              <a:rPr lang="ru-RU" dirty="0">
                <a:latin typeface="Arial Narrow" panose="020B0606020202030204" pitchFamily="34" charset="0"/>
              </a:rPr>
              <a:t>покупки мяса и соли - по 72 коп.</a:t>
            </a:r>
          </a:p>
        </p:txBody>
      </p:sp>
    </p:spTree>
    <p:extLst>
      <p:ext uri="{BB962C8B-B14F-4D97-AF65-F5344CB8AC3E}">
        <p14:creationId xmlns:p14="http://schemas.microsoft.com/office/powerpoint/2010/main" val="311128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018"/>
            <a:ext cx="8229600" cy="4525963"/>
          </a:xfrm>
        </p:spPr>
        <p:txBody>
          <a:bodyPr/>
          <a:lstStyle/>
          <a:p>
            <a:r>
              <a:rPr lang="ru-RU" dirty="0" smtClean="0"/>
              <a:t>I </a:t>
            </a:r>
            <a:r>
              <a:rPr lang="ru-RU" dirty="0"/>
              <a:t>блюда Солянка «Тыловая» Гороховый суп II блюда Вобла на пару «</a:t>
            </a:r>
            <a:r>
              <a:rPr lang="ru-RU" dirty="0" err="1"/>
              <a:t>Макаловка</a:t>
            </a:r>
            <a:r>
              <a:rPr lang="ru-RU" dirty="0"/>
              <a:t>» Макароны «балтийские» Каша с чесноком Каша гречневая III блюда «Морковный чай» «Лесной чай» IV блюда Пирог с гречневой кашей, жареным луком и грибами» «Кулеш» Хлеб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Меню </a:t>
            </a:r>
            <a:r>
              <a:rPr lang="ru-RU" dirty="0"/>
              <a:t>полевой кухни</a:t>
            </a:r>
          </a:p>
        </p:txBody>
      </p:sp>
      <p:pic>
        <p:nvPicPr>
          <p:cNvPr id="3075" name="Picture 3" descr="C:\Users\VANO!)\Desktop\_DSC9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525978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6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ru-RU" b="0" dirty="0">
                <a:effectLst/>
              </a:rPr>
              <a:t>Макароны </a:t>
            </a:r>
            <a:r>
              <a:rPr lang="ru-RU" b="0" dirty="0" smtClean="0">
                <a:effectLst/>
              </a:rPr>
              <a:t>«Балтийские</a:t>
            </a:r>
            <a:r>
              <a:rPr lang="ru-RU" b="0" dirty="0">
                <a:effectLst/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85230"/>
            <a:ext cx="5112567" cy="5597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047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392467"/>
            <a:ext cx="471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2000" b="1" u="sng" dirty="0"/>
              <a:t>Ингредиенты: </a:t>
            </a:r>
            <a:endParaRPr lang="ru-RU" sz="2000" b="1" u="sng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ru-RU" sz="2000" dirty="0" smtClean="0"/>
              <a:t>- макароны </a:t>
            </a:r>
            <a:r>
              <a:rPr lang="ru-RU" sz="2000" dirty="0"/>
              <a:t>(500гр),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sz="2000" dirty="0" smtClean="0"/>
              <a:t>- мясо </a:t>
            </a:r>
            <a:r>
              <a:rPr lang="ru-RU" sz="2000" dirty="0"/>
              <a:t>(желательно на ребрышках, 500гр),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ru-RU" sz="2000" dirty="0" smtClean="0"/>
              <a:t>- лук </a:t>
            </a:r>
            <a:r>
              <a:rPr lang="ru-RU" sz="2000" dirty="0"/>
              <a:t>репчатый (150-200гр)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" y="332656"/>
            <a:ext cx="456800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3068960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Способ приготовления: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Мясо варится до готовности, нарезается кубиками -отвариваются до готовности макароны -лук пассируется на сковороде до «золотистого» цвета -мясо, макароны и лук смешиваем в казанке или кастрюле, добавляем немного мясного бульона и отправляем на 10-20 минут в горячую духовку (температурой 210-220 градусов).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589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480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Lucida Sans Unicode</vt:lpstr>
      <vt:lpstr>Verdana</vt:lpstr>
      <vt:lpstr>Wingdings 2</vt:lpstr>
      <vt:lpstr>Wingdings 3</vt:lpstr>
      <vt:lpstr>Открытая</vt:lpstr>
      <vt:lpstr>Военно- полевая кухня в годы ВОВ </vt:lpstr>
      <vt:lpstr>     История  военно- полевой кухни </vt:lpstr>
      <vt:lpstr>Антон Фёдорович  Турчанович</vt:lpstr>
      <vt:lpstr>Презентация PowerPoint</vt:lpstr>
      <vt:lpstr>Презентация PowerPoint</vt:lpstr>
      <vt:lpstr>Презентация PowerPoint</vt:lpstr>
      <vt:lpstr>      Меню полевой кухни</vt:lpstr>
      <vt:lpstr>Макароны «Балтийские»</vt:lpstr>
      <vt:lpstr>Презентация PowerPoint</vt:lpstr>
      <vt:lpstr>        «Отличный повар»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VANO!)</dc:creator>
  <cp:lastModifiedBy>UVR</cp:lastModifiedBy>
  <cp:revision>8</cp:revision>
  <dcterms:created xsi:type="dcterms:W3CDTF">2020-04-15T19:07:14Z</dcterms:created>
  <dcterms:modified xsi:type="dcterms:W3CDTF">2020-04-20T10:28:53Z</dcterms:modified>
</cp:coreProperties>
</file>